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4" r:id="rId2"/>
    <p:sldId id="265" r:id="rId3"/>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סגנון ביניים 4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09" d="100"/>
          <a:sy n="109" d="100"/>
        </p:scale>
        <p:origin x="-172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382BBB45-D79C-45AA-A787-BD9228175D28}" type="datetimeFigureOut">
              <a:rPr lang="he-IL" smtClean="0"/>
              <a:pPr/>
              <a:t>כ"ה/אלול/תש"פ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96FB7A0-09C1-447E-8255-3FB1D97FD601}"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382BBB45-D79C-45AA-A787-BD9228175D28}" type="datetimeFigureOut">
              <a:rPr lang="he-IL" smtClean="0"/>
              <a:pPr/>
              <a:t>כ"ה/אלול/תש"פ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96FB7A0-09C1-447E-8255-3FB1D97FD601}"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382BBB45-D79C-45AA-A787-BD9228175D28}" type="datetimeFigureOut">
              <a:rPr lang="he-IL" smtClean="0"/>
              <a:pPr/>
              <a:t>כ"ה/אלול/תש"פ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96FB7A0-09C1-447E-8255-3FB1D97FD601}"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382BBB45-D79C-45AA-A787-BD9228175D28}" type="datetimeFigureOut">
              <a:rPr lang="he-IL" smtClean="0"/>
              <a:pPr/>
              <a:t>כ"ה/אלול/תש"פ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96FB7A0-09C1-447E-8255-3FB1D97FD601}"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382BBB45-D79C-45AA-A787-BD9228175D28}" type="datetimeFigureOut">
              <a:rPr lang="he-IL" smtClean="0"/>
              <a:pPr/>
              <a:t>כ"ה/אלול/תש"פ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796FB7A0-09C1-447E-8255-3FB1D97FD601}"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382BBB45-D79C-45AA-A787-BD9228175D28}" type="datetimeFigureOut">
              <a:rPr lang="he-IL" smtClean="0"/>
              <a:pPr/>
              <a:t>כ"ה/אלול/תש"פ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796FB7A0-09C1-447E-8255-3FB1D97FD601}"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382BBB45-D79C-45AA-A787-BD9228175D28}" type="datetimeFigureOut">
              <a:rPr lang="he-IL" smtClean="0"/>
              <a:pPr/>
              <a:t>כ"ה/אלול/תש"פ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796FB7A0-09C1-447E-8255-3FB1D97FD601}"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382BBB45-D79C-45AA-A787-BD9228175D28}" type="datetimeFigureOut">
              <a:rPr lang="he-IL" smtClean="0"/>
              <a:pPr/>
              <a:t>כ"ה/אלול/תש"פ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796FB7A0-09C1-447E-8255-3FB1D97FD601}"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382BBB45-D79C-45AA-A787-BD9228175D28}" type="datetimeFigureOut">
              <a:rPr lang="he-IL" smtClean="0"/>
              <a:pPr/>
              <a:t>כ"ה/אלול/תש"פ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796FB7A0-09C1-447E-8255-3FB1D97FD601}"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382BBB45-D79C-45AA-A787-BD9228175D28}" type="datetimeFigureOut">
              <a:rPr lang="he-IL" smtClean="0"/>
              <a:pPr/>
              <a:t>כ"ה/אלול/תש"פ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796FB7A0-09C1-447E-8255-3FB1D97FD601}"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382BBB45-D79C-45AA-A787-BD9228175D28}" type="datetimeFigureOut">
              <a:rPr lang="he-IL" smtClean="0"/>
              <a:pPr/>
              <a:t>כ"ה/אלול/תש"פ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796FB7A0-09C1-447E-8255-3FB1D97FD601}"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82BBB45-D79C-45AA-A787-BD9228175D28}" type="datetimeFigureOut">
              <a:rPr lang="he-IL" smtClean="0"/>
              <a:pPr/>
              <a:t>כ"ה/אלול/תש"פ</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96FB7A0-09C1-447E-8255-3FB1D97FD601}"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youtube.com/embed/yOd4AIP_FSg?autoplay=1" TargetMode="Externa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s://www.youtube.com/embed/GYLU9leTAjE?autoplay=1"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תמונה 12" descr="https://img.youtube.com/vi/yOd4AIP_FSg/0.jpg">
            <a:hlinkClick r:id="rId2"/>
          </p:cNvPr>
          <p:cNvPicPr/>
          <p:nvPr/>
        </p:nvPicPr>
        <p:blipFill>
          <a:blip r:embed="rId3"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5364088" y="4581128"/>
            <a:ext cx="2934072" cy="1930524"/>
          </a:xfrm>
          <a:prstGeom prst="rect">
            <a:avLst/>
          </a:prstGeom>
          <a:noFill/>
          <a:ln>
            <a:noFill/>
          </a:ln>
        </p:spPr>
      </p:pic>
      <p:sp>
        <p:nvSpPr>
          <p:cNvPr id="14" name="TextBox 13"/>
          <p:cNvSpPr txBox="1"/>
          <p:nvPr/>
        </p:nvSpPr>
        <p:spPr>
          <a:xfrm>
            <a:off x="7164288" y="5971346"/>
            <a:ext cx="1584176" cy="553998"/>
          </a:xfrm>
          <a:prstGeom prst="rect">
            <a:avLst/>
          </a:prstGeom>
          <a:solidFill>
            <a:schemeClr val="bg1"/>
          </a:solidFill>
          <a:ln>
            <a:solidFill>
              <a:schemeClr val="tx1"/>
            </a:solidFill>
            <a:prstDash val="dash"/>
          </a:ln>
        </p:spPr>
        <p:txBody>
          <a:bodyPr wrap="square" rtlCol="1">
            <a:spAutoFit/>
          </a:bodyPr>
          <a:lstStyle/>
          <a:p>
            <a:pPr algn="ctr" rtl="0"/>
            <a:r>
              <a:rPr lang="he-IL" sz="1500" dirty="0" smtClean="0">
                <a:solidFill>
                  <a:srgbClr val="FF0000"/>
                </a:solidFill>
                <a:latin typeface="Aharoni" pitchFamily="2" charset="-79"/>
                <a:cs typeface="Aharoni" pitchFamily="2" charset="-79"/>
              </a:rPr>
              <a:t>העוקד הנעקד והמזבח</a:t>
            </a:r>
          </a:p>
          <a:p>
            <a:pPr algn="ctr" rtl="0"/>
            <a:r>
              <a:rPr lang="he-IL" sz="1500" dirty="0" smtClean="0">
                <a:solidFill>
                  <a:srgbClr val="FF0000"/>
                </a:solidFill>
                <a:latin typeface="Aharoni" pitchFamily="2" charset="-79"/>
                <a:cs typeface="Aharoni" pitchFamily="2" charset="-79"/>
              </a:rPr>
              <a:t>מאיר בנאי</a:t>
            </a:r>
            <a:endParaRPr lang="en-US" sz="1500" dirty="0" smtClean="0">
              <a:solidFill>
                <a:srgbClr val="FF0000"/>
              </a:solidFill>
              <a:latin typeface="Aharoni" pitchFamily="2" charset="-79"/>
              <a:cs typeface="Aharoni" pitchFamily="2" charset="-79"/>
            </a:endParaRPr>
          </a:p>
        </p:txBody>
      </p:sp>
      <p:pic>
        <p:nvPicPr>
          <p:cNvPr id="16" name="Picture 2"/>
          <p:cNvPicPr>
            <a:picLocks noChangeAspect="1" noChangeArrowheads="1"/>
          </p:cNvPicPr>
          <p:nvPr/>
        </p:nvPicPr>
        <p:blipFill>
          <a:blip r:embed="rId4" cstate="print"/>
          <a:srcRect/>
          <a:stretch>
            <a:fillRect/>
          </a:stretch>
        </p:blipFill>
        <p:spPr bwMode="auto">
          <a:xfrm>
            <a:off x="899592" y="4576878"/>
            <a:ext cx="3512840" cy="1977729"/>
          </a:xfrm>
          <a:prstGeom prst="rect">
            <a:avLst/>
          </a:prstGeom>
          <a:noFill/>
          <a:ln w="9525">
            <a:noFill/>
            <a:miter lim="800000"/>
            <a:headEnd/>
            <a:tailEnd/>
          </a:ln>
        </p:spPr>
      </p:pic>
      <p:grpSp>
        <p:nvGrpSpPr>
          <p:cNvPr id="22" name="קבוצה 21"/>
          <p:cNvGrpSpPr/>
          <p:nvPr/>
        </p:nvGrpSpPr>
        <p:grpSpPr>
          <a:xfrm>
            <a:off x="611560" y="1628800"/>
            <a:ext cx="7776864" cy="2952328"/>
            <a:chOff x="611560" y="1628800"/>
            <a:chExt cx="7776864" cy="2952328"/>
          </a:xfrm>
        </p:grpSpPr>
        <p:sp>
          <p:nvSpPr>
            <p:cNvPr id="11" name="מלבן מעוגל 10"/>
            <p:cNvSpPr/>
            <p:nvPr/>
          </p:nvSpPr>
          <p:spPr>
            <a:xfrm>
              <a:off x="611560" y="1628800"/>
              <a:ext cx="7776864" cy="295232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2000">
                <a:ln>
                  <a:solidFill>
                    <a:sysClr val="windowText" lastClr="000000"/>
                  </a:solidFill>
                </a:ln>
              </a:endParaRPr>
            </a:p>
          </p:txBody>
        </p:sp>
        <p:sp>
          <p:nvSpPr>
            <p:cNvPr id="12" name="TextBox 11"/>
            <p:cNvSpPr txBox="1"/>
            <p:nvPr/>
          </p:nvSpPr>
          <p:spPr>
            <a:xfrm>
              <a:off x="737114" y="1657251"/>
              <a:ext cx="7507294" cy="2923877"/>
            </a:xfrm>
            <a:prstGeom prst="rect">
              <a:avLst/>
            </a:prstGeom>
            <a:noFill/>
          </p:spPr>
          <p:txBody>
            <a:bodyPr wrap="square" rtlCol="1">
              <a:spAutoFit/>
            </a:bodyPr>
            <a:lstStyle/>
            <a:p>
              <a:pPr algn="ctr"/>
              <a:r>
                <a:rPr lang="he-IL" sz="2400" b="1" dirty="0" smtClean="0">
                  <a:solidFill>
                    <a:srgbClr val="FF0000"/>
                  </a:solidFill>
                </a:rPr>
                <a:t>שירה ואומנות בראי המקרא</a:t>
              </a:r>
            </a:p>
            <a:p>
              <a:r>
                <a:rPr lang="he-IL" sz="2000" dirty="0" smtClean="0"/>
                <a:t>קורס המשלב ספרות ותנ"ך. </a:t>
              </a:r>
            </a:p>
            <a:p>
              <a:r>
                <a:rPr lang="he-IL" sz="2000" dirty="0" smtClean="0"/>
                <a:t>מה קרה כשבנאי </a:t>
              </a:r>
              <a:r>
                <a:rPr lang="he-IL" sz="2000" dirty="0" err="1" smtClean="0"/>
                <a:t>וקדישמן</a:t>
              </a:r>
              <a:r>
                <a:rPr lang="he-IL" sz="2000" dirty="0" smtClean="0"/>
                <a:t> פגשו את המקרא? </a:t>
              </a:r>
            </a:p>
            <a:p>
              <a:r>
                <a:rPr lang="he-IL" sz="2000" dirty="0" smtClean="0"/>
                <a:t>במסגרת הקורס נקרא שירים, נחזור למקורות, נחשף לטקסטים מקראיים ונכיר יצירות אומנות שונות שנושאן הוא מקראי, המעבירות מסר חזותי על אירועים ודמויות במקרא. נתבונן ביצירות בצמוד לטקסט ממנו קיבל האמן את השראתו, נשווה בין יצירה לכתוב המקראי- כך נפתח חלון להכרת עמדתו הפרשנית של האמן המושפע מהרקע ההיסטורי, התרבותי והזרם האמנותי אליו הוא משתייך.</a:t>
              </a:r>
              <a:endParaRPr lang="en-US" sz="2000" dirty="0" smtClean="0"/>
            </a:p>
          </p:txBody>
        </p:sp>
      </p:grpSp>
      <p:pic>
        <p:nvPicPr>
          <p:cNvPr id="15" name="תמונה 14" descr="https://img.youtube.com/vi/GYLU9leTAjE/0.jpg">
            <a:hlinkClick r:id="rId5"/>
          </p:cNvPr>
          <p:cNvPicPr/>
          <p:nvPr/>
        </p:nvPicPr>
        <p:blipFill>
          <a:blip r:embed="rId6"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79512" y="1196752"/>
            <a:ext cx="1853952" cy="1251520"/>
          </a:xfrm>
          <a:prstGeom prst="ellipse">
            <a:avLst/>
          </a:prstGeom>
          <a:ln>
            <a:noFill/>
          </a:ln>
          <a:effectLst>
            <a:softEdge rad="112500"/>
          </a:effectLst>
        </p:spPr>
      </p:pic>
      <p:sp>
        <p:nvSpPr>
          <p:cNvPr id="18" name="TextBox 17"/>
          <p:cNvSpPr txBox="1"/>
          <p:nvPr/>
        </p:nvSpPr>
        <p:spPr>
          <a:xfrm>
            <a:off x="1115616" y="6237312"/>
            <a:ext cx="2736304" cy="323165"/>
          </a:xfrm>
          <a:prstGeom prst="rect">
            <a:avLst/>
          </a:prstGeom>
          <a:noFill/>
          <a:ln>
            <a:solidFill>
              <a:schemeClr val="tx1"/>
            </a:solidFill>
            <a:prstDash val="dash"/>
          </a:ln>
        </p:spPr>
        <p:txBody>
          <a:bodyPr wrap="square" rtlCol="1">
            <a:spAutoFit/>
          </a:bodyPr>
          <a:lstStyle/>
          <a:p>
            <a:pPr algn="ctr" rtl="0"/>
            <a:r>
              <a:rPr lang="he-IL" sz="1500" dirty="0" smtClean="0">
                <a:solidFill>
                  <a:schemeClr val="bg1"/>
                </a:solidFill>
                <a:latin typeface="Aharoni" pitchFamily="2" charset="-79"/>
                <a:cs typeface="Aharoni" pitchFamily="2" charset="-79"/>
              </a:rPr>
              <a:t>מים לדוד המלך/ הגשש החיוור</a:t>
            </a:r>
          </a:p>
        </p:txBody>
      </p:sp>
      <p:sp>
        <p:nvSpPr>
          <p:cNvPr id="20" name="כותרת משנה 2"/>
          <p:cNvSpPr txBox="1">
            <a:spLocks/>
          </p:cNvSpPr>
          <p:nvPr/>
        </p:nvSpPr>
        <p:spPr>
          <a:xfrm>
            <a:off x="611560" y="692696"/>
            <a:ext cx="7920880" cy="792088"/>
          </a:xfrm>
          <a:prstGeom prst="rect">
            <a:avLst/>
          </a:prstGeom>
        </p:spPr>
        <p:txBody>
          <a:bodyPr vert="horz" lIns="91440" tIns="45720" rIns="91440" bIns="45720" rtlCol="1">
            <a:normAutofit/>
          </a:bodyPr>
          <a:lstStyle/>
          <a:p>
            <a:pPr lvl="0" algn="just">
              <a:spcBef>
                <a:spcPct val="20000"/>
              </a:spcBef>
            </a:pPr>
            <a:r>
              <a:rPr lang="he-IL" sz="2000" dirty="0" smtClean="0">
                <a:solidFill>
                  <a:srgbClr val="0070C0"/>
                </a:solidFill>
              </a:rPr>
              <a:t>כחלק ממערך הקורסים בשכבה ט', אשכול </a:t>
            </a:r>
            <a:r>
              <a:rPr lang="he-IL" sz="2000" b="1" dirty="0" smtClean="0">
                <a:solidFill>
                  <a:srgbClr val="0070C0"/>
                </a:solidFill>
              </a:rPr>
              <a:t>אדם וחברה</a:t>
            </a:r>
            <a:r>
              <a:rPr lang="he-IL" sz="2000" dirty="0" smtClean="0">
                <a:solidFill>
                  <a:srgbClr val="0070C0"/>
                </a:solidFill>
              </a:rPr>
              <a:t>, תלמידי השכבה יוכלו לבחור בין שלושה קורסים ספרותיים:</a:t>
            </a:r>
            <a:endParaRPr lang="he-IL" sz="2000" dirty="0">
              <a:solidFill>
                <a:srgbClr val="0070C0"/>
              </a:solidFill>
            </a:endParaRPr>
          </a:p>
        </p:txBody>
      </p:sp>
      <p:sp>
        <p:nvSpPr>
          <p:cNvPr id="21" name="כותרת 1"/>
          <p:cNvSpPr txBox="1">
            <a:spLocks/>
          </p:cNvSpPr>
          <p:nvPr/>
        </p:nvSpPr>
        <p:spPr>
          <a:xfrm>
            <a:off x="755576" y="260648"/>
            <a:ext cx="7772400" cy="360040"/>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000" b="1" i="0" u="none" strike="noStrike" kern="1200" cap="none" spc="0" normalizeH="0" baseline="0" noProof="0" dirty="0" smtClean="0">
                <a:ln>
                  <a:noFill/>
                </a:ln>
                <a:solidFill>
                  <a:schemeClr val="tx1"/>
                </a:solidFill>
                <a:effectLst/>
                <a:uLnTx/>
                <a:uFillTx/>
                <a:latin typeface="+mj-lt"/>
                <a:ea typeface="+mj-ea"/>
                <a:cs typeface="+mn-cs"/>
              </a:rPr>
              <a:t>שכבה ט' תשפ"א</a:t>
            </a:r>
            <a:endParaRPr kumimoji="0" lang="he-IL" sz="3000" b="1" i="0" u="none" strike="noStrike" kern="1200" cap="none" spc="0" normalizeH="0" baseline="0" noProof="0" dirty="0">
              <a:ln>
                <a:noFill/>
              </a:ln>
              <a:solidFill>
                <a:schemeClr val="tx1"/>
              </a:solidFill>
              <a:effectLst/>
              <a:uLnTx/>
              <a:uFillTx/>
              <a:latin typeface="+mj-lt"/>
              <a:ea typeface="+mj-ea"/>
              <a:cs typeface="+mn-cs"/>
            </a:endParaRPr>
          </a:p>
        </p:txBody>
      </p:sp>
    </p:spTree>
  </p:cSld>
  <p:clrMapOvr>
    <a:masterClrMapping/>
  </p:clrMapOvr>
  <p:transition advTm="2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קבוצה 12"/>
          <p:cNvGrpSpPr/>
          <p:nvPr/>
        </p:nvGrpSpPr>
        <p:grpSpPr>
          <a:xfrm>
            <a:off x="611560" y="44624"/>
            <a:ext cx="7916416" cy="6723747"/>
            <a:chOff x="611560" y="44624"/>
            <a:chExt cx="7916416" cy="6723747"/>
          </a:xfrm>
        </p:grpSpPr>
        <p:pic>
          <p:nvPicPr>
            <p:cNvPr id="3078" name="Picture 6" descr="אילת אהבים / נפתלי רוטנברג"/>
            <p:cNvPicPr>
              <a:picLocks noChangeAspect="1" noChangeArrowheads="1"/>
            </p:cNvPicPr>
            <p:nvPr/>
          </p:nvPicPr>
          <p:blipFill>
            <a:blip r:embed="rId2" cstate="print"/>
            <a:srcRect/>
            <a:stretch>
              <a:fillRect/>
            </a:stretch>
          </p:blipFill>
          <p:spPr bwMode="auto">
            <a:xfrm>
              <a:off x="2771799" y="4916692"/>
              <a:ext cx="1152129" cy="1817118"/>
            </a:xfrm>
            <a:prstGeom prst="rect">
              <a:avLst/>
            </a:prstGeom>
            <a:noFill/>
          </p:spPr>
        </p:pic>
        <p:sp>
          <p:nvSpPr>
            <p:cNvPr id="24" name="כותרת 1"/>
            <p:cNvSpPr txBox="1">
              <a:spLocks/>
            </p:cNvSpPr>
            <p:nvPr/>
          </p:nvSpPr>
          <p:spPr>
            <a:xfrm>
              <a:off x="755576" y="260648"/>
              <a:ext cx="7772400" cy="360040"/>
            </a:xfrm>
            <a:prstGeom prst="rect">
              <a:avLst/>
            </a:prstGeom>
          </p:spPr>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000" b="1" i="0" u="none" strike="noStrike" kern="1200" cap="none" spc="0" normalizeH="0" baseline="0" noProof="0" dirty="0" smtClean="0">
                  <a:ln>
                    <a:noFill/>
                  </a:ln>
                  <a:solidFill>
                    <a:schemeClr val="tx1"/>
                  </a:solidFill>
                  <a:effectLst/>
                  <a:uLnTx/>
                  <a:uFillTx/>
                  <a:latin typeface="+mj-lt"/>
                  <a:ea typeface="+mj-ea"/>
                  <a:cs typeface="+mn-cs"/>
                </a:rPr>
                <a:t>שכבה ט' תשפ"א</a:t>
              </a:r>
              <a:endParaRPr kumimoji="0" lang="he-IL" sz="3000" b="1" i="0" u="none" strike="noStrike" kern="1200" cap="none" spc="0" normalizeH="0" baseline="0" noProof="0" dirty="0">
                <a:ln>
                  <a:noFill/>
                </a:ln>
                <a:solidFill>
                  <a:schemeClr val="tx1"/>
                </a:solidFill>
                <a:effectLst/>
                <a:uLnTx/>
                <a:uFillTx/>
                <a:latin typeface="+mj-lt"/>
                <a:ea typeface="+mj-ea"/>
                <a:cs typeface="+mn-cs"/>
              </a:endParaRPr>
            </a:p>
          </p:txBody>
        </p:sp>
        <p:grpSp>
          <p:nvGrpSpPr>
            <p:cNvPr id="6" name="קבוצה 5"/>
            <p:cNvGrpSpPr/>
            <p:nvPr/>
          </p:nvGrpSpPr>
          <p:grpSpPr>
            <a:xfrm>
              <a:off x="899592" y="1494076"/>
              <a:ext cx="7488832" cy="3384376"/>
              <a:chOff x="899592" y="1124744"/>
              <a:chExt cx="7488832" cy="3384376"/>
            </a:xfrm>
          </p:grpSpPr>
          <p:sp>
            <p:nvSpPr>
              <p:cNvPr id="48" name="מלבן מעוגל 47"/>
              <p:cNvSpPr/>
              <p:nvPr/>
            </p:nvSpPr>
            <p:spPr>
              <a:xfrm>
                <a:off x="899592" y="1124744"/>
                <a:ext cx="7488832" cy="338437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2000"/>
              </a:p>
            </p:txBody>
          </p:sp>
          <p:sp>
            <p:nvSpPr>
              <p:cNvPr id="49" name="TextBox 48"/>
              <p:cNvSpPr txBox="1"/>
              <p:nvPr/>
            </p:nvSpPr>
            <p:spPr>
              <a:xfrm>
                <a:off x="1046519" y="1221685"/>
                <a:ext cx="7151735" cy="3231654"/>
              </a:xfrm>
              <a:prstGeom prst="rect">
                <a:avLst/>
              </a:prstGeom>
              <a:noFill/>
            </p:spPr>
            <p:txBody>
              <a:bodyPr wrap="square" rtlCol="1">
                <a:spAutoFit/>
              </a:bodyPr>
              <a:lstStyle/>
              <a:p>
                <a:pPr algn="ctr"/>
                <a:r>
                  <a:rPr lang="he-IL" sz="2400" b="1" dirty="0" smtClean="0">
                    <a:solidFill>
                      <a:srgbClr val="FF0000"/>
                    </a:solidFill>
                  </a:rPr>
                  <a:t>אהבה, תשוקה ומה </a:t>
                </a:r>
                <a:r>
                  <a:rPr lang="he-IL" sz="2400" b="1" dirty="0" err="1" smtClean="0">
                    <a:solidFill>
                      <a:srgbClr val="FF0000"/>
                    </a:solidFill>
                  </a:rPr>
                  <a:t>שבינהם</a:t>
                </a:r>
                <a:r>
                  <a:rPr lang="he-IL" sz="2400" b="1" dirty="0" smtClean="0">
                    <a:solidFill>
                      <a:srgbClr val="FF0000"/>
                    </a:solidFill>
                  </a:rPr>
                  <a:t>...</a:t>
                </a:r>
              </a:p>
              <a:p>
                <a:r>
                  <a:rPr lang="he-IL" sz="2000" dirty="0" smtClean="0"/>
                  <a:t>הקורס עוסק באהבה על כל גווניה ובתשוקה לחיים. </a:t>
                </a:r>
              </a:p>
              <a:p>
                <a:r>
                  <a:rPr lang="he-IL" sz="2000" dirty="0" smtClean="0"/>
                  <a:t>נחקור מושגים אלה: מהי תשוקה? מהי אהבה? נבחן לעומק את המושגים</a:t>
                </a:r>
                <a:r>
                  <a:rPr lang="en-US" sz="2000" dirty="0" smtClean="0"/>
                  <a:t> </a:t>
                </a:r>
                <a:r>
                  <a:rPr lang="he-IL" sz="2000" dirty="0" smtClean="0"/>
                  <a:t>ונעמוד על ההבדלים </a:t>
                </a:r>
                <a:r>
                  <a:rPr lang="he-IL" sz="2000" dirty="0" err="1" smtClean="0"/>
                  <a:t>בינהם</a:t>
                </a:r>
                <a:r>
                  <a:rPr lang="he-IL" sz="2000" dirty="0" smtClean="0"/>
                  <a:t>. מהו </a:t>
                </a:r>
                <a:r>
                  <a:rPr lang="he-IL" sz="2000" dirty="0" err="1" smtClean="0"/>
                  <a:t>הכח</a:t>
                </a:r>
                <a:r>
                  <a:rPr lang="he-IL" sz="2000" dirty="0" smtClean="0"/>
                  <a:t> המניע את האהבה? נחדד הבדלים בין אהבות שונות, מהן ההשלכות של אהבה? כיצד משפיעה על האדם הפרטי? על החברה? </a:t>
                </a:r>
              </a:p>
              <a:p>
                <a:r>
                  <a:rPr lang="he-IL" sz="2000" dirty="0" smtClean="0"/>
                  <a:t>זאת נעשה באמצעות שיחות עומק, באמצעות קריאה בטקסטים ספרותיים, מסות והגות, צפייה בסרטים וביצירות אומנות. </a:t>
                </a:r>
              </a:p>
              <a:p>
                <a:r>
                  <a:rPr lang="he-IL" sz="2000" dirty="0" smtClean="0"/>
                  <a:t>בסופו של הקורס התלמידים ילמדו את הדרכים הנכונות לחיות מושגים אלה מתוך מודעות והבנה של כוחם החיובי, אך גם לעיתים ההרסני.</a:t>
                </a:r>
              </a:p>
            </p:txBody>
          </p:sp>
        </p:grpSp>
        <p:grpSp>
          <p:nvGrpSpPr>
            <p:cNvPr id="12" name="קבוצה 11"/>
            <p:cNvGrpSpPr/>
            <p:nvPr/>
          </p:nvGrpSpPr>
          <p:grpSpPr>
            <a:xfrm>
              <a:off x="611560" y="44624"/>
              <a:ext cx="2088232" cy="2270085"/>
              <a:chOff x="611560" y="683404"/>
              <a:chExt cx="2088232" cy="2270085"/>
            </a:xfrm>
          </p:grpSpPr>
          <p:pic>
            <p:nvPicPr>
              <p:cNvPr id="3074" name="Picture 2" descr="Plato-raphael.jpg"/>
              <p:cNvPicPr>
                <a:picLocks noChangeAspect="1" noChangeArrowheads="1"/>
              </p:cNvPicPr>
              <p:nvPr/>
            </p:nvPicPr>
            <p:blipFill>
              <a:blip r:embed="rId3" cstate="print"/>
              <a:srcRect/>
              <a:stretch>
                <a:fillRect/>
              </a:stretch>
            </p:blipFill>
            <p:spPr bwMode="auto">
              <a:xfrm>
                <a:off x="611560" y="764704"/>
                <a:ext cx="2055118" cy="2188785"/>
              </a:xfrm>
              <a:prstGeom prst="rect">
                <a:avLst/>
              </a:prstGeom>
              <a:noFill/>
            </p:spPr>
          </p:pic>
          <p:sp>
            <p:nvSpPr>
              <p:cNvPr id="8" name="TextBox 7"/>
              <p:cNvSpPr txBox="1"/>
              <p:nvPr/>
            </p:nvSpPr>
            <p:spPr>
              <a:xfrm>
                <a:off x="611560" y="683404"/>
                <a:ext cx="2088232" cy="369332"/>
              </a:xfrm>
              <a:prstGeom prst="rect">
                <a:avLst/>
              </a:prstGeom>
              <a:noFill/>
            </p:spPr>
            <p:txBody>
              <a:bodyPr wrap="square" rtlCol="1">
                <a:spAutoFit/>
              </a:bodyPr>
              <a:lstStyle/>
              <a:p>
                <a:pPr algn="ctr"/>
                <a:r>
                  <a:rPr lang="he-IL" b="1" dirty="0" smtClean="0">
                    <a:ln>
                      <a:solidFill>
                        <a:sysClr val="windowText" lastClr="000000"/>
                      </a:solidFill>
                    </a:ln>
                    <a:solidFill>
                      <a:schemeClr val="accent3">
                        <a:lumMod val="75000"/>
                      </a:schemeClr>
                    </a:solidFill>
                  </a:rPr>
                  <a:t>אפלטון, המשתה</a:t>
                </a:r>
                <a:endParaRPr lang="he-IL" b="1" dirty="0">
                  <a:ln>
                    <a:solidFill>
                      <a:sysClr val="windowText" lastClr="000000"/>
                    </a:solidFill>
                  </a:ln>
                  <a:solidFill>
                    <a:schemeClr val="accent3">
                      <a:lumMod val="75000"/>
                    </a:schemeClr>
                  </a:solidFill>
                </a:endParaRPr>
              </a:p>
            </p:txBody>
          </p:sp>
        </p:grpSp>
        <p:pic>
          <p:nvPicPr>
            <p:cNvPr id="3080" name="Picture 8" descr="https://sfilev2.f-static.com/image/users/64811/ftp/my_files/%D7%9E%D7%99%D7%AA%D7%95%D7%9C%D7%95%D7%92%D7%99%D7%94%20%D7%A2%D7%9B%D7%A9%D7%99%D7%95%20-%20%D7%A2%D7%95%D7%AA%D7%A7.jpg"/>
            <p:cNvPicPr>
              <a:picLocks noChangeAspect="1" noChangeArrowheads="1"/>
            </p:cNvPicPr>
            <p:nvPr/>
          </p:nvPicPr>
          <p:blipFill>
            <a:blip r:embed="rId4" cstate="print"/>
            <a:srcRect/>
            <a:stretch>
              <a:fillRect/>
            </a:stretch>
          </p:blipFill>
          <p:spPr bwMode="auto">
            <a:xfrm>
              <a:off x="4798595" y="4912487"/>
              <a:ext cx="1213565" cy="1779211"/>
            </a:xfrm>
            <a:prstGeom prst="rect">
              <a:avLst/>
            </a:prstGeom>
            <a:noFill/>
          </p:spPr>
        </p:pic>
        <p:pic>
          <p:nvPicPr>
            <p:cNvPr id="3076" name="Picture 4" descr="אהבה זה כל הספר  | חיים שפירא"/>
            <p:cNvPicPr>
              <a:picLocks noChangeAspect="1" noChangeArrowheads="1"/>
            </p:cNvPicPr>
            <p:nvPr/>
          </p:nvPicPr>
          <p:blipFill>
            <a:blip r:embed="rId5" cstate="print"/>
            <a:srcRect/>
            <a:stretch>
              <a:fillRect/>
            </a:stretch>
          </p:blipFill>
          <p:spPr bwMode="auto">
            <a:xfrm>
              <a:off x="882310" y="4941168"/>
              <a:ext cx="1169410" cy="1827203"/>
            </a:xfrm>
            <a:prstGeom prst="rect">
              <a:avLst/>
            </a:prstGeom>
            <a:noFill/>
          </p:spPr>
        </p:pic>
        <p:pic>
          <p:nvPicPr>
            <p:cNvPr id="3082" name="Picture 10" descr="נגד בדידות"/>
            <p:cNvPicPr>
              <a:picLocks noChangeAspect="1" noChangeArrowheads="1"/>
            </p:cNvPicPr>
            <p:nvPr/>
          </p:nvPicPr>
          <p:blipFill>
            <a:blip r:embed="rId6" cstate="print"/>
            <a:srcRect/>
            <a:stretch>
              <a:fillRect/>
            </a:stretch>
          </p:blipFill>
          <p:spPr bwMode="auto">
            <a:xfrm>
              <a:off x="6790576" y="4941168"/>
              <a:ext cx="1093792" cy="1728192"/>
            </a:xfrm>
            <a:prstGeom prst="rect">
              <a:avLst/>
            </a:prstGeom>
            <a:noFill/>
          </p:spPr>
        </p:pic>
      </p:grpSp>
    </p:spTree>
  </p:cSld>
  <p:clrMapOvr>
    <a:masterClrMapping/>
  </p:clrMapOvr>
  <p:transition advTm="2000"/>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1425</TotalTime>
  <Words>215</Words>
  <Application>Microsoft Office PowerPoint</Application>
  <PresentationFormat>‫הצגה על המסך (4:3)</PresentationFormat>
  <Paragraphs>16</Paragraphs>
  <Slides>2</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vt:i4>
      </vt:variant>
    </vt:vector>
  </HeadingPairs>
  <TitlesOfParts>
    <vt:vector size="3" baseType="lpstr">
      <vt:lpstr>ערכת נושא Office</vt:lpstr>
      <vt:lpstr>שקופית 1</vt:lpstr>
      <vt:lpstr>שקופית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ספרות תשף</dc:title>
  <dc:creator>צור</dc:creator>
  <cp:lastModifiedBy>צור</cp:lastModifiedBy>
  <cp:revision>103</cp:revision>
  <dcterms:created xsi:type="dcterms:W3CDTF">2019-09-03T02:15:38Z</dcterms:created>
  <dcterms:modified xsi:type="dcterms:W3CDTF">2020-09-14T17:08:29Z</dcterms:modified>
</cp:coreProperties>
</file>