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BB45-D79C-45AA-A787-BD9228175D28}" type="datetimeFigureOut">
              <a:rPr lang="he-IL" smtClean="0"/>
              <a:pPr/>
              <a:t>כ"ה/אלול/תש"פ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FB7A0-09C1-447E-8255-3FB1D97FD601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2276872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he-IL" b="1" dirty="0" smtClean="0">
                <a:solidFill>
                  <a:srgbClr val="FF0000"/>
                </a:solidFill>
              </a:rPr>
              <a:t>ממה מורכב ציון הבגרות?</a:t>
            </a:r>
            <a:endParaRPr lang="he-IL" b="1" dirty="0">
              <a:solidFill>
                <a:srgbClr val="FF0000"/>
              </a:solidFill>
            </a:endParaRPr>
          </a:p>
        </p:txBody>
      </p:sp>
      <p:grpSp>
        <p:nvGrpSpPr>
          <p:cNvPr id="2" name="קבוצה 31"/>
          <p:cNvGrpSpPr/>
          <p:nvPr/>
        </p:nvGrpSpPr>
        <p:grpSpPr>
          <a:xfrm>
            <a:off x="1403648" y="3068960"/>
            <a:ext cx="6624736" cy="3103896"/>
            <a:chOff x="1403648" y="2030270"/>
            <a:chExt cx="6624736" cy="1914760"/>
          </a:xfrm>
        </p:grpSpPr>
        <p:grpSp>
          <p:nvGrpSpPr>
            <p:cNvPr id="8" name="קבוצה 29"/>
            <p:cNvGrpSpPr/>
            <p:nvPr/>
          </p:nvGrpSpPr>
          <p:grpSpPr>
            <a:xfrm>
              <a:off x="4572000" y="2030270"/>
              <a:ext cx="3456384" cy="1913404"/>
              <a:chOff x="4572000" y="2030270"/>
              <a:chExt cx="3456384" cy="1913404"/>
            </a:xfrm>
          </p:grpSpPr>
          <p:sp>
            <p:nvSpPr>
              <p:cNvPr id="17" name="צלב 16"/>
              <p:cNvSpPr/>
              <p:nvPr/>
            </p:nvSpPr>
            <p:spPr>
              <a:xfrm>
                <a:off x="4572000" y="2174286"/>
                <a:ext cx="432048" cy="432048"/>
              </a:xfrm>
              <a:prstGeom prst="plus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000"/>
              </a:p>
            </p:txBody>
          </p:sp>
          <p:grpSp>
            <p:nvGrpSpPr>
              <p:cNvPr id="9" name="קבוצה 28"/>
              <p:cNvGrpSpPr/>
              <p:nvPr/>
            </p:nvGrpSpPr>
            <p:grpSpPr>
              <a:xfrm>
                <a:off x="5004048" y="2030270"/>
                <a:ext cx="3024336" cy="1913404"/>
                <a:chOff x="5004048" y="2030270"/>
                <a:chExt cx="3024336" cy="1913404"/>
              </a:xfrm>
            </p:grpSpPr>
            <p:grpSp>
              <p:nvGrpSpPr>
                <p:cNvPr id="10" name="קבוצה 17"/>
                <p:cNvGrpSpPr/>
                <p:nvPr/>
              </p:nvGrpSpPr>
              <p:grpSpPr>
                <a:xfrm>
                  <a:off x="5364088" y="2030270"/>
                  <a:ext cx="2520280" cy="720080"/>
                  <a:chOff x="899592" y="1268760"/>
                  <a:chExt cx="2520280" cy="720080"/>
                </a:xfrm>
              </p:grpSpPr>
              <p:sp>
                <p:nvSpPr>
                  <p:cNvPr id="5" name="מלבן מעוגל 4"/>
                  <p:cNvSpPr/>
                  <p:nvPr/>
                </p:nvSpPr>
                <p:spPr>
                  <a:xfrm>
                    <a:off x="899592" y="1268760"/>
                    <a:ext cx="2520280" cy="720080"/>
                  </a:xfrm>
                  <a:prstGeom prst="roundRect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2000"/>
                  </a:p>
                </p:txBody>
              </p:sp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1043608" y="1331476"/>
                    <a:ext cx="2304256" cy="436687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he-IL" sz="2000" dirty="0" smtClean="0">
                        <a:solidFill>
                          <a:srgbClr val="0070C0"/>
                        </a:solidFill>
                      </a:rPr>
                      <a:t>30% הערכה חלופית</a:t>
                    </a:r>
                  </a:p>
                  <a:p>
                    <a:pPr algn="ctr"/>
                    <a:r>
                      <a:rPr lang="he-IL" sz="2000" dirty="0"/>
                      <a:t>(תוצרים </a:t>
                    </a:r>
                    <a:r>
                      <a:rPr lang="he-IL" sz="2000" dirty="0" smtClean="0"/>
                      <a:t>בתלקיט)</a:t>
                    </a:r>
                    <a:endParaRPr lang="he-IL" sz="2000" dirty="0"/>
                  </a:p>
                </p:txBody>
              </p:sp>
            </p:grpSp>
            <p:sp>
              <p:nvSpPr>
                <p:cNvPr id="27" name="חץ למטה 26"/>
                <p:cNvSpPr/>
                <p:nvPr/>
              </p:nvSpPr>
              <p:spPr>
                <a:xfrm>
                  <a:off x="6372200" y="2750350"/>
                  <a:ext cx="504056" cy="504056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0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5004048" y="3317122"/>
                  <a:ext cx="3024336" cy="62655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sz="2000" dirty="0" smtClean="0"/>
                    <a:t>את מרבית החומר סיימנו </a:t>
                  </a:r>
                  <a:r>
                    <a:rPr lang="he-IL" sz="2000" dirty="0" err="1" smtClean="0"/>
                    <a:t>בתשף</a:t>
                  </a:r>
                  <a:r>
                    <a:rPr lang="he-IL" sz="2000" dirty="0" smtClean="0"/>
                    <a:t>, נלמד עוד מעט בתשפ"א</a:t>
                  </a:r>
                  <a:endParaRPr lang="he-IL" sz="2000" dirty="0"/>
                </a:p>
              </p:txBody>
            </p:sp>
          </p:grpSp>
        </p:grpSp>
        <p:grpSp>
          <p:nvGrpSpPr>
            <p:cNvPr id="11" name="קבוצה 30"/>
            <p:cNvGrpSpPr/>
            <p:nvPr/>
          </p:nvGrpSpPr>
          <p:grpSpPr>
            <a:xfrm>
              <a:off x="1403648" y="2030270"/>
              <a:ext cx="2880320" cy="1914760"/>
              <a:chOff x="1403648" y="2030270"/>
              <a:chExt cx="2880320" cy="1914760"/>
            </a:xfrm>
          </p:grpSpPr>
          <p:grpSp>
            <p:nvGrpSpPr>
              <p:cNvPr id="12" name="קבוצה 18"/>
              <p:cNvGrpSpPr/>
              <p:nvPr/>
            </p:nvGrpSpPr>
            <p:grpSpPr>
              <a:xfrm>
                <a:off x="1403648" y="2030270"/>
                <a:ext cx="2808312" cy="792088"/>
                <a:chOff x="5076056" y="1268760"/>
                <a:chExt cx="2808312" cy="792088"/>
              </a:xfrm>
            </p:grpSpPr>
            <p:sp>
              <p:nvSpPr>
                <p:cNvPr id="4" name="מלבן מעוגל 3"/>
                <p:cNvSpPr/>
                <p:nvPr/>
              </p:nvSpPr>
              <p:spPr>
                <a:xfrm>
                  <a:off x="5076056" y="1268760"/>
                  <a:ext cx="2808312" cy="792088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2000"/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5076056" y="1340768"/>
                  <a:ext cx="2808312" cy="626551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sz="2000" dirty="0">
                      <a:solidFill>
                        <a:srgbClr val="0070C0"/>
                      </a:solidFill>
                    </a:rPr>
                    <a:t>70% </a:t>
                  </a:r>
                  <a:r>
                    <a:rPr lang="he-IL" sz="2000" dirty="0" smtClean="0">
                      <a:solidFill>
                        <a:srgbClr val="0070C0"/>
                      </a:solidFill>
                    </a:rPr>
                    <a:t>ציון מסכם</a:t>
                  </a:r>
                </a:p>
                <a:p>
                  <a:pPr algn="ctr"/>
                  <a:r>
                    <a:rPr lang="he-IL" sz="2000" dirty="0" smtClean="0"/>
                    <a:t>(70% בחינה סופית </a:t>
                  </a:r>
                </a:p>
                <a:p>
                  <a:pPr algn="ctr"/>
                  <a:r>
                    <a:rPr lang="he-IL" sz="2000" dirty="0" smtClean="0"/>
                    <a:t>+ 30% מגן)</a:t>
                  </a:r>
                  <a:endParaRPr lang="he-IL" sz="2000" dirty="0"/>
                </a:p>
              </p:txBody>
            </p:sp>
          </p:grpSp>
          <p:sp>
            <p:nvSpPr>
              <p:cNvPr id="20" name="חץ למטה 19"/>
              <p:cNvSpPr/>
              <p:nvPr/>
            </p:nvSpPr>
            <p:spPr>
              <a:xfrm>
                <a:off x="2555776" y="2831650"/>
                <a:ext cx="432048" cy="442407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0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1403648" y="3318478"/>
                <a:ext cx="2880320" cy="62655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he-IL" sz="2000" dirty="0" smtClean="0"/>
                  <a:t>במעט מהנושאים נגענו </a:t>
                </a:r>
                <a:r>
                  <a:rPr lang="he-IL" sz="2000" dirty="0" err="1" smtClean="0"/>
                  <a:t>בתשף</a:t>
                </a:r>
                <a:r>
                  <a:rPr lang="he-IL" sz="2000" dirty="0" smtClean="0"/>
                  <a:t>, את מרביתו נלמד בתשפ"א</a:t>
                </a:r>
              </a:p>
            </p:txBody>
          </p:sp>
        </p:grpSp>
      </p:grpSp>
      <p:sp>
        <p:nvSpPr>
          <p:cNvPr id="23" name="כותרת משנה 2"/>
          <p:cNvSpPr txBox="1">
            <a:spLocks/>
          </p:cNvSpPr>
          <p:nvPr/>
        </p:nvSpPr>
        <p:spPr>
          <a:xfrm>
            <a:off x="611560" y="764704"/>
            <a:ext cx="7920880" cy="144016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algn="just">
              <a:spcBef>
                <a:spcPct val="20000"/>
              </a:spcBef>
            </a:pPr>
            <a:r>
              <a:rPr lang="he-IL" sz="2000" dirty="0" smtClean="0"/>
              <a:t>תלמידי השכבה ייגשו לבגרות </a:t>
            </a:r>
            <a:r>
              <a:rPr lang="he-IL" sz="2000" b="1" dirty="0" smtClean="0">
                <a:solidFill>
                  <a:srgbClr val="FF0000"/>
                </a:solidFill>
              </a:rPr>
              <a:t>פנימית</a:t>
            </a:r>
            <a:r>
              <a:rPr lang="he-IL" sz="2000" b="1" dirty="0" smtClean="0">
                <a:solidFill>
                  <a:srgbClr val="00B050"/>
                </a:solidFill>
              </a:rPr>
              <a:t>*</a:t>
            </a:r>
            <a:r>
              <a:rPr lang="he-IL" sz="2000" dirty="0" smtClean="0"/>
              <a:t> </a:t>
            </a:r>
            <a:r>
              <a:rPr lang="he-IL" sz="2000" dirty="0" smtClean="0"/>
              <a:t>בספרות. כלומר, כל הציונים שיוכנסו בחישוב הסופי יאספו לכל המאוחר </a:t>
            </a:r>
            <a:r>
              <a:rPr lang="he-IL" sz="2000" b="1" dirty="0" smtClean="0"/>
              <a:t>עד</a:t>
            </a:r>
            <a:r>
              <a:rPr lang="he-IL" sz="2000" dirty="0" smtClean="0"/>
              <a:t> ה- 10 במאי 2021. </a:t>
            </a:r>
          </a:p>
          <a:p>
            <a:pPr lvl="0" algn="just">
              <a:spcBef>
                <a:spcPct val="20000"/>
              </a:spcBef>
            </a:pPr>
            <a:r>
              <a:rPr lang="he-IL" sz="2000" dirty="0" smtClean="0"/>
              <a:t>אנו נתמקד השנה בלמידה לקראת הבגרות הפנימית, בהתאם למיקוד שהתפרסם באוגוסט 2020. </a:t>
            </a:r>
            <a:endParaRPr lang="he-IL" sz="2000" dirty="0"/>
          </a:p>
        </p:txBody>
      </p:sp>
      <p:sp>
        <p:nvSpPr>
          <p:cNvPr id="25" name="כותרת 1"/>
          <p:cNvSpPr txBox="1">
            <a:spLocks/>
          </p:cNvSpPr>
          <p:nvPr/>
        </p:nvSpPr>
        <p:spPr>
          <a:xfrm>
            <a:off x="683568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יא'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19672" y="6309320"/>
            <a:ext cx="626469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r>
              <a:rPr lang="he-IL" b="1" dirty="0" smtClean="0">
                <a:solidFill>
                  <a:srgbClr val="00B050"/>
                </a:solidFill>
              </a:rPr>
              <a:t>*מתווה הבגרות </a:t>
            </a:r>
            <a:r>
              <a:rPr lang="he-IL" b="1" dirty="0" smtClean="0">
                <a:solidFill>
                  <a:srgbClr val="FF0000"/>
                </a:solidFill>
              </a:rPr>
              <a:t>הפנימית</a:t>
            </a:r>
            <a:r>
              <a:rPr lang="he-IL" b="1" dirty="0" smtClean="0">
                <a:solidFill>
                  <a:srgbClr val="00B050"/>
                </a:solidFill>
              </a:rPr>
              <a:t> טרם פורסם ע"י </a:t>
            </a:r>
            <a:r>
              <a:rPr lang="he-IL" b="1" dirty="0" err="1" smtClean="0">
                <a:solidFill>
                  <a:srgbClr val="00B050"/>
                </a:solidFill>
              </a:rPr>
              <a:t>משה"ח</a:t>
            </a:r>
            <a:r>
              <a:rPr lang="he-IL" b="1" dirty="0" smtClean="0">
                <a:solidFill>
                  <a:srgbClr val="00B050"/>
                </a:solidFill>
              </a:rPr>
              <a:t>. ייתכנו שינויים. </a:t>
            </a:r>
            <a:endParaRPr lang="he-IL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hlinkClick r:id="" action="ppaction://hlinkshowjump?jump=nextslide"/>
          </p:cNvPr>
          <p:cNvSpPr txBox="1"/>
          <p:nvPr/>
        </p:nvSpPr>
        <p:spPr>
          <a:xfrm>
            <a:off x="323528" y="6309320"/>
            <a:ext cx="7200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000" b="1" dirty="0" smtClean="0">
                <a:ln w="38100"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←</a:t>
            </a:r>
            <a:endParaRPr lang="he-IL" sz="2000" b="1" dirty="0">
              <a:ln w="38100"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5576" y="2276871"/>
            <a:ext cx="371599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he-IL" b="1" dirty="0" smtClean="0"/>
          </a:p>
        </p:txBody>
      </p:sp>
      <p:sp>
        <p:nvSpPr>
          <p:cNvPr id="20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יא'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grpSp>
        <p:nvGrpSpPr>
          <p:cNvPr id="23" name="קבוצה 22"/>
          <p:cNvGrpSpPr/>
          <p:nvPr/>
        </p:nvGrpSpPr>
        <p:grpSpPr>
          <a:xfrm>
            <a:off x="4860032" y="1700808"/>
            <a:ext cx="3672408" cy="4395195"/>
            <a:chOff x="4860032" y="1700808"/>
            <a:chExt cx="3672408" cy="4395195"/>
          </a:xfrm>
        </p:grpSpPr>
        <p:sp>
          <p:nvSpPr>
            <p:cNvPr id="8" name="מלבן מעוגל 7"/>
            <p:cNvSpPr/>
            <p:nvPr/>
          </p:nvSpPr>
          <p:spPr>
            <a:xfrm>
              <a:off x="4956674" y="1700808"/>
              <a:ext cx="3575766" cy="4395195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60032" y="1700808"/>
              <a:ext cx="3672408" cy="427809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/>
                <a:t>      </a:t>
              </a:r>
              <a:r>
                <a:rPr lang="he-IL" b="1" dirty="0" err="1" smtClean="0"/>
                <a:t>תשף</a:t>
              </a:r>
              <a:r>
                <a:rPr lang="he-IL" b="1" dirty="0" smtClean="0"/>
                <a:t>:</a:t>
              </a:r>
            </a:p>
            <a:p>
              <a:pPr algn="ctr"/>
              <a:r>
                <a:rPr lang="he-IL" dirty="0" smtClean="0">
                  <a:solidFill>
                    <a:srgbClr val="FF0000"/>
                  </a:solidFill>
                </a:rPr>
                <a:t>סיפור קצר: </a:t>
              </a:r>
            </a:p>
            <a:p>
              <a:pPr algn="ctr"/>
              <a:r>
                <a:rPr lang="he-IL" dirty="0" smtClean="0"/>
                <a:t>צפירה / אתגר קרת</a:t>
              </a:r>
            </a:p>
            <a:p>
              <a:pPr algn="ctr"/>
              <a:r>
                <a:rPr lang="he-IL" dirty="0" smtClean="0"/>
                <a:t>תפוחים מן המדבר / סביון </a:t>
              </a:r>
              <a:r>
                <a:rPr lang="he-IL" dirty="0" err="1" smtClean="0"/>
                <a:t>ליבכרט</a:t>
              </a:r>
              <a:endParaRPr lang="he-IL" dirty="0" smtClean="0"/>
            </a:p>
            <a:p>
              <a:pPr algn="ctr"/>
              <a:r>
                <a:rPr lang="he-IL" dirty="0" smtClean="0"/>
                <a:t>מולטי סיסטמס / יואב </a:t>
              </a:r>
              <a:r>
                <a:rPr lang="he-IL" dirty="0" err="1" smtClean="0"/>
                <a:t>כ"ץ</a:t>
              </a:r>
              <a:endParaRPr lang="he-IL" dirty="0" smtClean="0"/>
            </a:p>
            <a:p>
              <a:pPr algn="ctr"/>
              <a:endParaRPr lang="he-IL" sz="10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he-IL" dirty="0" smtClean="0">
                  <a:solidFill>
                    <a:srgbClr val="FF0000"/>
                  </a:solidFill>
                </a:rPr>
                <a:t>שירה:</a:t>
              </a:r>
              <a:r>
                <a:rPr lang="en-US" dirty="0" smtClean="0"/>
                <a:t> </a:t>
              </a:r>
              <a:r>
                <a:rPr lang="he-IL" dirty="0" err="1" smtClean="0"/>
                <a:t>תימת</a:t>
              </a:r>
              <a:r>
                <a:rPr lang="he-IL" dirty="0" smtClean="0"/>
                <a:t> אהבה:</a:t>
              </a:r>
            </a:p>
            <a:p>
              <a:pPr algn="ctr"/>
              <a:r>
                <a:rPr lang="he-IL" dirty="0" smtClean="0"/>
                <a:t>עטור מצחך / אברהם חלפי</a:t>
              </a:r>
            </a:p>
            <a:p>
              <a:pPr algn="ctr"/>
              <a:r>
                <a:rPr lang="he-IL" dirty="0" smtClean="0"/>
                <a:t>כאשר היית פה / זלדה</a:t>
              </a:r>
            </a:p>
            <a:p>
              <a:pPr algn="ctr"/>
              <a:r>
                <a:rPr lang="he-IL" dirty="0" smtClean="0"/>
                <a:t>כשצלצלת רעד קולך / נתן זך</a:t>
              </a:r>
            </a:p>
            <a:p>
              <a:pPr algn="ctr"/>
              <a:r>
                <a:rPr lang="he-IL" dirty="0" smtClean="0"/>
                <a:t>חווה ידעה/ ט' כרמי</a:t>
              </a:r>
            </a:p>
            <a:p>
              <a:pPr algn="ctr"/>
              <a:endParaRPr lang="he-IL" sz="10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he-IL" dirty="0" smtClean="0">
                  <a:solidFill>
                    <a:srgbClr val="FF0000"/>
                  </a:solidFill>
                </a:rPr>
                <a:t>ספר קריאה:</a:t>
              </a:r>
              <a:r>
                <a:rPr lang="en-US" dirty="0" smtClean="0">
                  <a:solidFill>
                    <a:srgbClr val="FF0000"/>
                  </a:solidFill>
                </a:rPr>
                <a:t> </a:t>
              </a:r>
              <a:endParaRPr lang="he-IL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he-IL" dirty="0" smtClean="0"/>
                <a:t>הר אדוני </a:t>
              </a:r>
              <a:r>
                <a:rPr lang="he-IL" b="1" dirty="0" smtClean="0">
                  <a:solidFill>
                    <a:srgbClr val="FF0000"/>
                  </a:solidFill>
                </a:rPr>
                <a:t>או</a:t>
              </a:r>
              <a:r>
                <a:rPr lang="he-IL" sz="1500" dirty="0" smtClean="0"/>
                <a:t>*</a:t>
              </a:r>
              <a:r>
                <a:rPr lang="he-IL" dirty="0" smtClean="0"/>
                <a:t> כל החיים לפניו </a:t>
              </a:r>
              <a:r>
                <a:rPr lang="he-IL" b="1" dirty="0" smtClean="0">
                  <a:solidFill>
                    <a:srgbClr val="FF0000"/>
                  </a:solidFill>
                </a:rPr>
                <a:t>או</a:t>
              </a:r>
              <a:r>
                <a:rPr lang="he-IL" sz="1500" dirty="0" smtClean="0"/>
                <a:t>*</a:t>
              </a:r>
            </a:p>
            <a:p>
              <a:pPr algn="ctr"/>
              <a:r>
                <a:rPr lang="he-IL" dirty="0" smtClean="0"/>
                <a:t>בעל זבוב </a:t>
              </a:r>
              <a:r>
                <a:rPr lang="he-IL" b="1" dirty="0" smtClean="0">
                  <a:solidFill>
                    <a:srgbClr val="FF0000"/>
                  </a:solidFill>
                </a:rPr>
                <a:t>או</a:t>
              </a:r>
              <a:r>
                <a:rPr lang="he-IL" sz="1500" dirty="0" smtClean="0"/>
                <a:t>* </a:t>
              </a:r>
              <a:r>
                <a:rPr lang="he-IL" dirty="0" smtClean="0"/>
                <a:t>ללכת בדרכך </a:t>
              </a:r>
              <a:r>
                <a:rPr lang="he-IL" b="1" dirty="0" smtClean="0">
                  <a:solidFill>
                    <a:srgbClr val="FF0000"/>
                  </a:solidFill>
                </a:rPr>
                <a:t>או</a:t>
              </a:r>
              <a:r>
                <a:rPr lang="he-IL" sz="1500" dirty="0" smtClean="0"/>
                <a:t>*</a:t>
              </a:r>
            </a:p>
            <a:p>
              <a:pPr algn="ctr"/>
              <a:r>
                <a:rPr lang="he-IL" dirty="0" err="1" smtClean="0"/>
                <a:t>התפסן</a:t>
              </a:r>
              <a:r>
                <a:rPr lang="he-IL" dirty="0" smtClean="0"/>
                <a:t> בשדה השיפון</a:t>
              </a:r>
            </a:p>
          </p:txBody>
        </p:sp>
      </p:grpSp>
      <p:grpSp>
        <p:nvGrpSpPr>
          <p:cNvPr id="24" name="קבוצה 23"/>
          <p:cNvGrpSpPr/>
          <p:nvPr/>
        </p:nvGrpSpPr>
        <p:grpSpPr>
          <a:xfrm>
            <a:off x="1979712" y="1052736"/>
            <a:ext cx="5688632" cy="504056"/>
            <a:chOff x="1979712" y="1052736"/>
            <a:chExt cx="5688632" cy="504056"/>
          </a:xfrm>
        </p:grpSpPr>
        <p:sp>
          <p:nvSpPr>
            <p:cNvPr id="32" name="מלבן מעוגל 31"/>
            <p:cNvSpPr/>
            <p:nvPr/>
          </p:nvSpPr>
          <p:spPr>
            <a:xfrm>
              <a:off x="1979712" y="1052736"/>
              <a:ext cx="5688632" cy="504056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79712" y="1096637"/>
              <a:ext cx="568863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 smtClean="0">
                  <a:solidFill>
                    <a:srgbClr val="0070C0"/>
                  </a:solidFill>
                </a:rPr>
                <a:t>30%</a:t>
              </a:r>
              <a:r>
                <a:rPr lang="he-IL" dirty="0" smtClean="0">
                  <a:solidFill>
                    <a:srgbClr val="0070C0"/>
                  </a:solidFill>
                </a:rPr>
                <a:t> </a:t>
              </a:r>
              <a:r>
                <a:rPr lang="he-IL" b="1" dirty="0" smtClean="0">
                  <a:solidFill>
                    <a:srgbClr val="0070C0"/>
                  </a:solidFill>
                </a:rPr>
                <a:t>הערכה חלופית מורכבת מ...</a:t>
              </a:r>
              <a:endParaRPr lang="he-IL" b="1" dirty="0"/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683568" y="2636912"/>
            <a:ext cx="3744416" cy="2024058"/>
            <a:chOff x="683568" y="2636912"/>
            <a:chExt cx="3744416" cy="2024058"/>
          </a:xfrm>
        </p:grpSpPr>
        <p:sp>
          <p:nvSpPr>
            <p:cNvPr id="35" name="מלבן מעוגל 34"/>
            <p:cNvSpPr/>
            <p:nvPr/>
          </p:nvSpPr>
          <p:spPr>
            <a:xfrm>
              <a:off x="683568" y="2636912"/>
              <a:ext cx="3744416" cy="202405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27584" y="2636912"/>
              <a:ext cx="3600400" cy="198515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 err="1" smtClean="0"/>
                <a:t>תשף</a:t>
              </a:r>
              <a:r>
                <a:rPr lang="he-IL" b="1" dirty="0" smtClean="0"/>
                <a:t>:</a:t>
              </a:r>
            </a:p>
            <a:p>
              <a:pPr algn="ctr"/>
              <a:r>
                <a:rPr lang="he-IL" dirty="0"/>
                <a:t>סיפור </a:t>
              </a:r>
              <a:r>
                <a:rPr lang="he-IL" dirty="0" smtClean="0"/>
                <a:t>קצר </a:t>
              </a:r>
              <a:r>
                <a:rPr lang="he-IL" dirty="0" smtClean="0">
                  <a:solidFill>
                    <a:srgbClr val="7030A0"/>
                  </a:solidFill>
                </a:rPr>
                <a:t>הוגשו</a:t>
              </a:r>
              <a:r>
                <a:rPr lang="he-IL" dirty="0" smtClean="0"/>
                <a:t> </a:t>
              </a:r>
              <a:r>
                <a:rPr lang="he-IL" dirty="0" smtClean="0">
                  <a:solidFill>
                    <a:srgbClr val="7030A0"/>
                  </a:solidFill>
                </a:rPr>
                <a:t>עבודות קבוצתיות</a:t>
              </a:r>
            </a:p>
            <a:p>
              <a:pPr algn="ctr"/>
              <a:endParaRPr lang="he-IL" dirty="0" smtClean="0"/>
            </a:p>
            <a:p>
              <a:pPr algn="ctr"/>
              <a:r>
                <a:rPr lang="he-IL" dirty="0" smtClean="0"/>
                <a:t>שירה</a:t>
              </a:r>
              <a:r>
                <a:rPr lang="en-US" dirty="0" smtClean="0"/>
                <a:t> </a:t>
              </a:r>
              <a:r>
                <a:rPr lang="he-IL" dirty="0" smtClean="0">
                  <a:solidFill>
                    <a:srgbClr val="7030A0"/>
                  </a:solidFill>
                </a:rPr>
                <a:t>הוגשה</a:t>
              </a:r>
              <a:r>
                <a:rPr lang="he-IL" dirty="0" smtClean="0"/>
                <a:t> </a:t>
              </a:r>
              <a:r>
                <a:rPr lang="he-IL" dirty="0" smtClean="0">
                  <a:solidFill>
                    <a:srgbClr val="7030A0"/>
                  </a:solidFill>
                </a:rPr>
                <a:t>עבודה קבוצתית</a:t>
              </a:r>
            </a:p>
            <a:p>
              <a:pPr algn="ctr"/>
              <a:endParaRPr lang="he-IL" dirty="0" smtClean="0"/>
            </a:p>
            <a:p>
              <a:pPr algn="ctr"/>
              <a:r>
                <a:rPr lang="he-IL" dirty="0" smtClean="0"/>
                <a:t>ספרי קריאה</a:t>
              </a:r>
              <a:r>
                <a:rPr lang="en-US" dirty="0" smtClean="0"/>
                <a:t> </a:t>
              </a:r>
              <a:r>
                <a:rPr lang="he-IL" dirty="0" smtClean="0">
                  <a:solidFill>
                    <a:srgbClr val="7030A0"/>
                  </a:solidFill>
                </a:rPr>
                <a:t>עבודת הגשה</a:t>
              </a:r>
            </a:p>
            <a:p>
              <a:pPr algn="ctr"/>
              <a:r>
                <a:rPr lang="he-IL" sz="1500" b="1" dirty="0" smtClean="0">
                  <a:solidFill>
                    <a:srgbClr val="7030A0"/>
                  </a:solidFill>
                </a:rPr>
                <a:t>תוגש בספטמבר 2020</a:t>
              </a:r>
              <a:endParaRPr lang="he-IL" sz="1500" dirty="0" smtClean="0">
                <a:solidFill>
                  <a:srgbClr val="7030A0"/>
                </a:solidFill>
              </a:endParaRPr>
            </a:p>
          </p:txBody>
        </p:sp>
      </p:grpSp>
      <p:cxnSp>
        <p:nvCxnSpPr>
          <p:cNvPr id="17" name="מחבר חץ ישר 16"/>
          <p:cNvCxnSpPr/>
          <p:nvPr/>
        </p:nvCxnSpPr>
        <p:spPr>
          <a:xfrm flipH="1" flipV="1">
            <a:off x="3851920" y="4365104"/>
            <a:ext cx="1800200" cy="648072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מלבן 26"/>
          <p:cNvSpPr/>
          <p:nvPr/>
        </p:nvSpPr>
        <p:spPr>
          <a:xfrm>
            <a:off x="5220072" y="6058163"/>
            <a:ext cx="301073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500" dirty="0" smtClean="0"/>
              <a:t>*עפ"י בחירתו האישית של כל תלמיד.</a:t>
            </a:r>
            <a:endParaRPr lang="he-IL" sz="1500" dirty="0"/>
          </a:p>
        </p:txBody>
      </p:sp>
      <p:sp>
        <p:nvSpPr>
          <p:cNvPr id="29" name="TextBox 28"/>
          <p:cNvSpPr txBox="1"/>
          <p:nvPr/>
        </p:nvSpPr>
        <p:spPr>
          <a:xfrm>
            <a:off x="539552" y="1556792"/>
            <a:ext cx="3744416" cy="3231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500" b="1" dirty="0" smtClean="0">
                <a:solidFill>
                  <a:srgbClr val="0070C0"/>
                </a:solidFill>
              </a:rPr>
              <a:t>תוצרי ה- 30% מרוכזים בתלקיט</a:t>
            </a:r>
            <a:endParaRPr lang="he-IL" sz="1500" b="1" dirty="0">
              <a:solidFill>
                <a:srgbClr val="0070C0"/>
              </a:solidFill>
            </a:endParaRPr>
          </a:p>
        </p:txBody>
      </p:sp>
      <p:cxnSp>
        <p:nvCxnSpPr>
          <p:cNvPr id="30" name="מחבר חץ ישר 29"/>
          <p:cNvCxnSpPr/>
          <p:nvPr/>
        </p:nvCxnSpPr>
        <p:spPr>
          <a:xfrm flipH="1">
            <a:off x="4139952" y="2564904"/>
            <a:ext cx="1368152" cy="43204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חץ ישר 38"/>
          <p:cNvCxnSpPr/>
          <p:nvPr/>
        </p:nvCxnSpPr>
        <p:spPr>
          <a:xfrm flipH="1">
            <a:off x="4067944" y="3645024"/>
            <a:ext cx="1152128" cy="0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hlinkClick r:id="" action="ppaction://hlinkshowjump?jump=nextslide"/>
          </p:cNvPr>
          <p:cNvSpPr txBox="1"/>
          <p:nvPr/>
        </p:nvSpPr>
        <p:spPr>
          <a:xfrm>
            <a:off x="179512" y="6381328"/>
            <a:ext cx="72008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2000" b="1" dirty="0" smtClean="0">
                <a:ln w="38100"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←</a:t>
            </a:r>
            <a:endParaRPr lang="he-IL" sz="2000" b="1" dirty="0">
              <a:ln w="38100"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13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יא'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grpSp>
        <p:nvGrpSpPr>
          <p:cNvPr id="12" name="קבוצה 11"/>
          <p:cNvGrpSpPr/>
          <p:nvPr/>
        </p:nvGrpSpPr>
        <p:grpSpPr>
          <a:xfrm>
            <a:off x="2987824" y="4941167"/>
            <a:ext cx="3528392" cy="792089"/>
            <a:chOff x="5508104" y="2060847"/>
            <a:chExt cx="2808312" cy="792089"/>
          </a:xfrm>
        </p:grpSpPr>
        <p:sp>
          <p:nvSpPr>
            <p:cNvPr id="14" name="מלבן מעוגל 13"/>
            <p:cNvSpPr/>
            <p:nvPr/>
          </p:nvSpPr>
          <p:spPr>
            <a:xfrm>
              <a:off x="5508104" y="2060847"/>
              <a:ext cx="2808312" cy="7920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08104" y="2132856"/>
              <a:ext cx="2664295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rgbClr val="FF0000"/>
                  </a:solidFill>
                </a:rPr>
                <a:t>מחזה מודרני: </a:t>
              </a:r>
            </a:p>
            <a:p>
              <a:r>
                <a:rPr lang="he-IL" dirty="0" smtClean="0"/>
                <a:t>ביקור הגב' הזקנה/ </a:t>
              </a:r>
              <a:r>
                <a:rPr lang="he-IL" dirty="0" err="1" smtClean="0"/>
                <a:t>פרדריך</a:t>
              </a:r>
              <a:r>
                <a:rPr lang="he-IL" dirty="0" smtClean="0"/>
                <a:t> דירנמט</a:t>
              </a:r>
            </a:p>
          </p:txBody>
        </p:sp>
      </p:grpSp>
      <p:grpSp>
        <p:nvGrpSpPr>
          <p:cNvPr id="25" name="קבוצה 24"/>
          <p:cNvGrpSpPr/>
          <p:nvPr/>
        </p:nvGrpSpPr>
        <p:grpSpPr>
          <a:xfrm>
            <a:off x="1259632" y="1052736"/>
            <a:ext cx="6552728" cy="3600400"/>
            <a:chOff x="1259632" y="1052736"/>
            <a:chExt cx="6552728" cy="3600400"/>
          </a:xfrm>
        </p:grpSpPr>
        <p:grpSp>
          <p:nvGrpSpPr>
            <p:cNvPr id="18" name="קבוצה 17"/>
            <p:cNvGrpSpPr/>
            <p:nvPr/>
          </p:nvGrpSpPr>
          <p:grpSpPr>
            <a:xfrm>
              <a:off x="1691680" y="1052736"/>
              <a:ext cx="5832648" cy="576064"/>
              <a:chOff x="5076056" y="1268760"/>
              <a:chExt cx="2808312" cy="792088"/>
            </a:xfrm>
          </p:grpSpPr>
          <p:sp>
            <p:nvSpPr>
              <p:cNvPr id="22" name="מלבן מעוגל 21"/>
              <p:cNvSpPr/>
              <p:nvPr/>
            </p:nvSpPr>
            <p:spPr>
              <a:xfrm>
                <a:off x="5076056" y="1268760"/>
                <a:ext cx="2808312" cy="792088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076056" y="1340767"/>
                <a:ext cx="2808312" cy="5078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he-IL" dirty="0">
                    <a:solidFill>
                      <a:srgbClr val="0070C0"/>
                    </a:solidFill>
                  </a:rPr>
                  <a:t>70% </a:t>
                </a:r>
                <a:r>
                  <a:rPr lang="he-IL" b="1" dirty="0" smtClean="0">
                    <a:solidFill>
                      <a:srgbClr val="0070C0"/>
                    </a:solidFill>
                  </a:rPr>
                  <a:t>ציון מסכם </a:t>
                </a:r>
                <a:r>
                  <a:rPr lang="he-IL" sz="1600" dirty="0" smtClean="0"/>
                  <a:t>(70% בחינה סופית + 30% מגן)</a:t>
                </a:r>
                <a:endParaRPr lang="he-IL" sz="1600" dirty="0"/>
              </a:p>
            </p:txBody>
          </p:sp>
        </p:grpSp>
        <p:grpSp>
          <p:nvGrpSpPr>
            <p:cNvPr id="19" name="קבוצה 18"/>
            <p:cNvGrpSpPr/>
            <p:nvPr/>
          </p:nvGrpSpPr>
          <p:grpSpPr>
            <a:xfrm>
              <a:off x="1259632" y="1966590"/>
              <a:ext cx="6552728" cy="2614538"/>
              <a:chOff x="1331640" y="3982814"/>
              <a:chExt cx="6624736" cy="2326506"/>
            </a:xfrm>
          </p:grpSpPr>
          <p:grpSp>
            <p:nvGrpSpPr>
              <p:cNvPr id="20" name="קבוצה 16"/>
              <p:cNvGrpSpPr/>
              <p:nvPr/>
            </p:nvGrpSpPr>
            <p:grpSpPr>
              <a:xfrm>
                <a:off x="1331640" y="3982814"/>
                <a:ext cx="6624736" cy="2326506"/>
                <a:chOff x="1331640" y="2924940"/>
                <a:chExt cx="6624736" cy="2326506"/>
              </a:xfrm>
            </p:grpSpPr>
            <p:sp>
              <p:nvSpPr>
                <p:cNvPr id="23" name="מלבן מעוגל 22"/>
                <p:cNvSpPr/>
                <p:nvPr/>
              </p:nvSpPr>
              <p:spPr>
                <a:xfrm>
                  <a:off x="1331640" y="2924940"/>
                  <a:ext cx="6624736" cy="2326506"/>
                </a:xfrm>
                <a:prstGeom prst="roundRect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4170813" y="2924944"/>
                  <a:ext cx="3547624" cy="1807543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l"/>
                  <a:r>
                    <a:rPr lang="he-IL" b="1" dirty="0" smtClean="0">
                      <a:solidFill>
                        <a:srgbClr val="FF0000"/>
                      </a:solidFill>
                    </a:rPr>
                    <a:t>סיפורים קצרים: </a:t>
                  </a:r>
                </a:p>
                <a:p>
                  <a:endParaRPr lang="he-IL" b="1" dirty="0" smtClean="0"/>
                </a:p>
                <a:p>
                  <a:r>
                    <a:rPr lang="he-IL" b="1" dirty="0" err="1" smtClean="0"/>
                    <a:t>בתשף</a:t>
                  </a:r>
                  <a:r>
                    <a:rPr lang="he-IL" b="1" dirty="0" smtClean="0"/>
                    <a:t> למדנו...:</a:t>
                  </a:r>
                </a:p>
                <a:p>
                  <a:r>
                    <a:rPr lang="he-IL" dirty="0" smtClean="0"/>
                    <a:t>יגון / אנטון צ'כוב</a:t>
                  </a:r>
                  <a:endParaRPr lang="he-IL" b="1" dirty="0" smtClean="0">
                    <a:solidFill>
                      <a:srgbClr val="FF0000"/>
                    </a:solidFill>
                  </a:endParaRPr>
                </a:p>
                <a:p>
                  <a:r>
                    <a:rPr lang="he-IL" b="1" dirty="0" smtClean="0">
                      <a:solidFill>
                        <a:srgbClr val="FF0000"/>
                      </a:solidFill>
                    </a:rPr>
                    <a:t>או</a:t>
                  </a:r>
                  <a:r>
                    <a:rPr lang="he-IL" sz="1500" dirty="0" smtClean="0"/>
                    <a:t>*</a:t>
                  </a:r>
                  <a:r>
                    <a:rPr lang="he-IL" b="1" dirty="0" smtClean="0">
                      <a:solidFill>
                        <a:srgbClr val="FF0000"/>
                      </a:solidFill>
                    </a:rPr>
                    <a:t> </a:t>
                  </a:r>
                  <a:r>
                    <a:rPr lang="he-IL" dirty="0" smtClean="0"/>
                    <a:t>המפתח / י.בשביס זינגר</a:t>
                  </a:r>
                </a:p>
                <a:p>
                  <a:endParaRPr lang="he-IL" dirty="0" smtClean="0"/>
                </a:p>
                <a:p>
                  <a:r>
                    <a:rPr lang="he-IL" dirty="0" smtClean="0"/>
                    <a:t>האדונית והרוכל / ש"י עגנון</a:t>
                  </a:r>
                </a:p>
              </p:txBody>
            </p:sp>
          </p:grpSp>
          <p:sp>
            <p:nvSpPr>
              <p:cNvPr id="21" name="TextBox 20"/>
              <p:cNvSpPr txBox="1"/>
              <p:nvPr/>
            </p:nvSpPr>
            <p:spPr>
              <a:xfrm>
                <a:off x="1331640" y="4293096"/>
                <a:ext cx="2839173" cy="149259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endParaRPr lang="he-IL" b="1" dirty="0" smtClean="0"/>
              </a:p>
              <a:p>
                <a:r>
                  <a:rPr lang="he-IL" b="1" dirty="0" smtClean="0"/>
                  <a:t>בתשפ"א נלמד:</a:t>
                </a:r>
              </a:p>
              <a:p>
                <a:r>
                  <a:rPr lang="he-IL" dirty="0" smtClean="0"/>
                  <a:t>יד ושם / אהרון מגד </a:t>
                </a:r>
              </a:p>
              <a:p>
                <a:r>
                  <a:rPr lang="he-IL" b="1" dirty="0" smtClean="0">
                    <a:solidFill>
                      <a:srgbClr val="FF0000"/>
                    </a:solidFill>
                  </a:rPr>
                  <a:t>או</a:t>
                </a:r>
                <a:r>
                  <a:rPr lang="he-IL" sz="1500" dirty="0" smtClean="0"/>
                  <a:t>*</a:t>
                </a:r>
                <a:r>
                  <a:rPr lang="he-IL" dirty="0" smtClean="0"/>
                  <a:t> עשן / אפלפלד</a:t>
                </a:r>
              </a:p>
              <a:p>
                <a:endParaRPr lang="he-IL" sz="1300" dirty="0" smtClean="0"/>
              </a:p>
              <a:p>
                <a:r>
                  <a:rPr lang="he-IL" dirty="0" smtClean="0"/>
                  <a:t>העיוורת / יעקב שטיינברג </a:t>
                </a:r>
              </a:p>
            </p:txBody>
          </p:sp>
        </p:grpSp>
        <p:sp>
          <p:nvSpPr>
            <p:cNvPr id="17" name="מלבן 16"/>
            <p:cNvSpPr/>
            <p:nvPr/>
          </p:nvSpPr>
          <p:spPr>
            <a:xfrm>
              <a:off x="1403648" y="4329971"/>
              <a:ext cx="3010738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e-IL" sz="1500" dirty="0" smtClean="0"/>
                <a:t>*בהתאם להחלטת המורה המקצועית.</a:t>
              </a:r>
              <a:endParaRPr lang="he-IL" sz="1500" dirty="0"/>
            </a:p>
          </p:txBody>
        </p:sp>
      </p:grp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קבוצה 12"/>
          <p:cNvGrpSpPr/>
          <p:nvPr/>
        </p:nvGrpSpPr>
        <p:grpSpPr>
          <a:xfrm>
            <a:off x="1835696" y="764704"/>
            <a:ext cx="5832648" cy="576064"/>
            <a:chOff x="5076056" y="1268760"/>
            <a:chExt cx="2808312" cy="792088"/>
          </a:xfrm>
        </p:grpSpPr>
        <p:sp>
          <p:nvSpPr>
            <p:cNvPr id="14" name="מלבן מעוגל 13"/>
            <p:cNvSpPr/>
            <p:nvPr/>
          </p:nvSpPr>
          <p:spPr>
            <a:xfrm>
              <a:off x="5076056" y="1268760"/>
              <a:ext cx="2808312" cy="79208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076056" y="1340767"/>
              <a:ext cx="2808312" cy="507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>
                  <a:solidFill>
                    <a:srgbClr val="0070C0"/>
                  </a:solidFill>
                </a:rPr>
                <a:t>70% </a:t>
              </a:r>
              <a:r>
                <a:rPr lang="he-IL" b="1" dirty="0" smtClean="0">
                  <a:solidFill>
                    <a:srgbClr val="0070C0"/>
                  </a:solidFill>
                </a:rPr>
                <a:t>ציון מסכם </a:t>
              </a:r>
              <a:r>
                <a:rPr lang="he-IL" sz="1600" dirty="0" smtClean="0"/>
                <a:t>(70% בחינה מסכמת + 30% מגן)</a:t>
              </a:r>
              <a:endParaRPr lang="he-IL" sz="1600" dirty="0"/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827584" y="1700808"/>
            <a:ext cx="7776864" cy="2520280"/>
            <a:chOff x="827584" y="3717032"/>
            <a:chExt cx="7776864" cy="2520280"/>
          </a:xfrm>
        </p:grpSpPr>
        <p:sp>
          <p:nvSpPr>
            <p:cNvPr id="17" name="מלבן מעוגל 16"/>
            <p:cNvSpPr/>
            <p:nvPr/>
          </p:nvSpPr>
          <p:spPr>
            <a:xfrm>
              <a:off x="827584" y="3717032"/>
              <a:ext cx="7776864" cy="252028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מלבן 17"/>
            <p:cNvSpPr/>
            <p:nvPr/>
          </p:nvSpPr>
          <p:spPr>
            <a:xfrm>
              <a:off x="971600" y="3789040"/>
              <a:ext cx="7416824" cy="23083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e-IL" b="1" dirty="0" smtClean="0">
                  <a:solidFill>
                    <a:srgbClr val="FF0000"/>
                  </a:solidFill>
                </a:rPr>
                <a:t>                                        שירה: </a:t>
              </a:r>
              <a:r>
                <a:rPr lang="he-IL" b="1" dirty="0" smtClean="0"/>
                <a:t>נלמד בתשפ"א:</a:t>
              </a:r>
              <a:r>
                <a:rPr lang="he-IL" b="1" dirty="0" smtClean="0">
                  <a:solidFill>
                    <a:srgbClr val="FF0000"/>
                  </a:solidFill>
                </a:rPr>
                <a:t>  </a:t>
              </a:r>
              <a:endParaRPr lang="he-IL" b="1" dirty="0" smtClean="0"/>
            </a:p>
            <a:p>
              <a:r>
                <a:rPr lang="he-IL" dirty="0" smtClean="0">
                  <a:solidFill>
                    <a:srgbClr val="FF0000"/>
                  </a:solidFill>
                </a:rPr>
                <a:t>ימי הביניים: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he-IL" dirty="0" smtClean="0"/>
                <a:t>הים ביני ובינך / ר' שמואל הנגיד    </a:t>
              </a:r>
            </a:p>
            <a:p>
              <a:r>
                <a:rPr lang="he-IL" dirty="0" smtClean="0"/>
                <a:t>כותנות פסים / ר' משה אבן עזרא</a:t>
              </a:r>
              <a:endParaRPr lang="en-US" dirty="0" smtClean="0"/>
            </a:p>
            <a:p>
              <a:endParaRPr lang="he-IL" dirty="0" smtClean="0">
                <a:solidFill>
                  <a:srgbClr val="FF0000"/>
                </a:solidFill>
              </a:endParaRPr>
            </a:p>
            <a:p>
              <a:r>
                <a:rPr lang="he-IL" dirty="0" smtClean="0">
                  <a:solidFill>
                    <a:srgbClr val="FF0000"/>
                  </a:solidFill>
                </a:rPr>
                <a:t>חיים נחמן ביאליק: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he-IL" dirty="0" smtClean="0"/>
                <a:t>על השחיטה</a:t>
              </a:r>
            </a:p>
            <a:p>
              <a:r>
                <a:rPr lang="he-IL" dirty="0" smtClean="0"/>
                <a:t>לא זכיתי באור מן ההפקר</a:t>
              </a:r>
              <a:endParaRPr lang="en-US" dirty="0" smtClean="0"/>
            </a:p>
          </p:txBody>
        </p:sp>
        <p:sp>
          <p:nvSpPr>
            <p:cNvPr id="19" name="מלבן 18"/>
            <p:cNvSpPr/>
            <p:nvPr/>
          </p:nvSpPr>
          <p:spPr>
            <a:xfrm>
              <a:off x="971600" y="4676943"/>
              <a:ext cx="381642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e-IL" dirty="0" smtClean="0">
                  <a:solidFill>
                    <a:srgbClr val="FF0000"/>
                  </a:solidFill>
                </a:rPr>
                <a:t>שירה מודרנית:</a:t>
              </a:r>
              <a:endParaRPr lang="en-US" dirty="0" smtClean="0">
                <a:solidFill>
                  <a:srgbClr val="FF0000"/>
                </a:solidFill>
              </a:endParaRPr>
            </a:p>
            <a:p>
              <a:r>
                <a:rPr lang="he-IL" dirty="0" smtClean="0"/>
                <a:t>פגישה, חצי פגישה / רחל </a:t>
              </a:r>
            </a:p>
            <a:p>
              <a:r>
                <a:rPr lang="he-IL" dirty="0" smtClean="0"/>
                <a:t>ירח  </a:t>
              </a:r>
              <a:r>
                <a:rPr lang="he-IL" b="1" dirty="0" smtClean="0">
                  <a:solidFill>
                    <a:srgbClr val="FF0000"/>
                  </a:solidFill>
                </a:rPr>
                <a:t>או</a:t>
              </a:r>
              <a:r>
                <a:rPr lang="he-IL" sz="1500" dirty="0" smtClean="0"/>
                <a:t>*</a:t>
              </a:r>
              <a:r>
                <a:rPr lang="he-IL" dirty="0" smtClean="0"/>
                <a:t> עוד אבוא אל </a:t>
              </a:r>
              <a:r>
                <a:rPr lang="he-IL" dirty="0" err="1" smtClean="0"/>
                <a:t>סיפך</a:t>
              </a:r>
              <a:r>
                <a:rPr lang="he-IL" dirty="0" smtClean="0"/>
                <a:t> / נתן אלתרמן</a:t>
              </a:r>
              <a:endParaRPr lang="en-US" dirty="0" smtClean="0"/>
            </a:p>
            <a:p>
              <a:r>
                <a:rPr lang="he-IL" dirty="0" smtClean="0"/>
                <a:t>שיר אמי והנחל / אורי צבי גרינברג</a:t>
              </a:r>
            </a:p>
          </p:txBody>
        </p:sp>
      </p:grpSp>
      <p:sp>
        <p:nvSpPr>
          <p:cNvPr id="16" name="כותרת 1"/>
          <p:cNvSpPr txBox="1">
            <a:spLocks/>
          </p:cNvSpPr>
          <p:nvPr/>
        </p:nvSpPr>
        <p:spPr>
          <a:xfrm>
            <a:off x="755576" y="116632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יא'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grpSp>
        <p:nvGrpSpPr>
          <p:cNvPr id="21" name="קבוצה 20"/>
          <p:cNvGrpSpPr/>
          <p:nvPr/>
        </p:nvGrpSpPr>
        <p:grpSpPr>
          <a:xfrm>
            <a:off x="2987824" y="4653135"/>
            <a:ext cx="3528392" cy="792089"/>
            <a:chOff x="5508104" y="2060847"/>
            <a:chExt cx="2808312" cy="792089"/>
          </a:xfrm>
        </p:grpSpPr>
        <p:sp>
          <p:nvSpPr>
            <p:cNvPr id="26" name="מלבן מעוגל 25"/>
            <p:cNvSpPr/>
            <p:nvPr/>
          </p:nvSpPr>
          <p:spPr>
            <a:xfrm>
              <a:off x="5508104" y="2060847"/>
              <a:ext cx="2808312" cy="7920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08104" y="2132856"/>
              <a:ext cx="2664295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b="1" dirty="0" smtClean="0">
                  <a:solidFill>
                    <a:srgbClr val="FF0000"/>
                  </a:solidFill>
                </a:rPr>
                <a:t>רומאן עברי: </a:t>
              </a:r>
            </a:p>
            <a:p>
              <a:r>
                <a:rPr lang="he-IL" dirty="0" smtClean="0"/>
                <a:t>חצוצרה בואדי/ סמי מיכאל</a:t>
              </a:r>
            </a:p>
          </p:txBody>
        </p:sp>
      </p:grpSp>
      <p:sp>
        <p:nvSpPr>
          <p:cNvPr id="35" name="מלבן 34"/>
          <p:cNvSpPr/>
          <p:nvPr/>
        </p:nvSpPr>
        <p:spPr>
          <a:xfrm>
            <a:off x="1115616" y="3969931"/>
            <a:ext cx="293873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500" dirty="0" smtClean="0"/>
              <a:t>*בהתאם להחלטת המורה המקצועית.</a:t>
            </a:r>
            <a:endParaRPr lang="he-IL" sz="15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3563888" y="1412776"/>
            <a:ext cx="2520280" cy="7200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4" name="כותרת 1"/>
          <p:cNvSpPr txBox="1">
            <a:spLocks/>
          </p:cNvSpPr>
          <p:nvPr/>
        </p:nvSpPr>
        <p:spPr>
          <a:xfrm>
            <a:off x="755576" y="260648"/>
            <a:ext cx="7772400" cy="36004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n-cs"/>
              </a:rPr>
              <a:t>שכבה יא' תשפ"א</a:t>
            </a:r>
            <a:endParaRPr kumimoji="0" lang="he-IL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n-cs"/>
            </a:endParaRPr>
          </a:p>
        </p:txBody>
      </p:sp>
      <p:sp>
        <p:nvSpPr>
          <p:cNvPr id="30" name="מלבן 29"/>
          <p:cNvSpPr/>
          <p:nvPr/>
        </p:nvSpPr>
        <p:spPr>
          <a:xfrm>
            <a:off x="5004048" y="1988840"/>
            <a:ext cx="1800200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/>
          </a:p>
        </p:txBody>
      </p:sp>
      <p:sp>
        <p:nvSpPr>
          <p:cNvPr id="20" name="כותרת משנה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400800" cy="576064"/>
          </a:xfrm>
        </p:spPr>
        <p:txBody>
          <a:bodyPr>
            <a:normAutofit lnSpcReduction="10000"/>
          </a:bodyPr>
          <a:lstStyle/>
          <a:p>
            <a:r>
              <a:rPr lang="he-IL" b="1" dirty="0" smtClean="0">
                <a:solidFill>
                  <a:srgbClr val="FF0000"/>
                </a:solidFill>
              </a:rPr>
              <a:t>כיצד יורכב ציון מחצית א'?</a:t>
            </a:r>
            <a:endParaRPr lang="he-IL" b="1" dirty="0">
              <a:solidFill>
                <a:srgbClr val="FF0000"/>
              </a:solidFill>
            </a:endParaRPr>
          </a:p>
        </p:txBody>
      </p:sp>
      <p:graphicFrame>
        <p:nvGraphicFramePr>
          <p:cNvPr id="29" name="טבלה 28"/>
          <p:cNvGraphicFramePr>
            <a:graphicFrameLocks noGrp="1"/>
          </p:cNvGraphicFramePr>
          <p:nvPr/>
        </p:nvGraphicFramePr>
        <p:xfrm>
          <a:off x="899592" y="1916831"/>
          <a:ext cx="7056784" cy="3332365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352261"/>
                <a:gridCol w="941118"/>
                <a:gridCol w="3763405"/>
              </a:tblGrid>
              <a:tr h="936105"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נוכחות מלאה בשיעורים.</a:t>
                      </a:r>
                      <a:endParaRPr lang="he-I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dirty="0" smtClean="0"/>
                        <a:t>10%</a:t>
                      </a:r>
                      <a:endParaRPr lang="he-IL" b="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בשיעורים</a:t>
                      </a:r>
                      <a:r>
                        <a:rPr lang="he-IL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המתקיימים בכיתה, </a:t>
                      </a:r>
                    </a:p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בשיעורים סינכרוניים</a:t>
                      </a:r>
                      <a:r>
                        <a:rPr lang="he-IL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בכיתה המקוונת, דרך המשוב או בזום, מצלמה פתוחה) </a:t>
                      </a:r>
                    </a:p>
                    <a:p>
                      <a:pPr algn="r"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ובשיעורים א-סינכרוניים (למידה עצמאית בבית). </a:t>
                      </a:r>
                    </a:p>
                  </a:txBody>
                  <a:tcPr anchor="ctr"/>
                </a:tc>
              </a:tr>
              <a:tr h="769209"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הגשת מטלות בזמן,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רפלקציה ומשוב על תהליך הלמידה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0" dirty="0" smtClean="0"/>
                        <a:t>10%</a:t>
                      </a:r>
                      <a:endParaRPr lang="he-IL" b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 rtl="1"/>
                      <a:endParaRPr lang="he-IL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92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מבחן סיפור קצר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50%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המבחן יכלול את כל פרק הסיפור הקצר, כולל היצירות</a:t>
                      </a:r>
                      <a:r>
                        <a:rPr lang="he-IL" baseline="0" dirty="0" smtClean="0"/>
                        <a:t> שנלמדו </a:t>
                      </a:r>
                      <a:r>
                        <a:rPr lang="he-IL" baseline="0" dirty="0" err="1" smtClean="0"/>
                        <a:t>בתשף</a:t>
                      </a:r>
                      <a:r>
                        <a:rPr lang="he-IL" baseline="0" dirty="0" smtClean="0"/>
                        <a:t>.</a:t>
                      </a:r>
                      <a:endParaRPr lang="he-IL" dirty="0"/>
                    </a:p>
                  </a:txBody>
                  <a:tcPr/>
                </a:tc>
              </a:tr>
              <a:tr h="71265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עבודת הגשה:</a:t>
                      </a:r>
                    </a:p>
                    <a:p>
                      <a:pPr algn="ctr" rtl="1"/>
                      <a:r>
                        <a:rPr lang="he-IL" dirty="0" smtClean="0"/>
                        <a:t>           דרמה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e-IL" dirty="0" smtClean="0"/>
                        <a:t>העבודה תבחן</a:t>
                      </a:r>
                      <a:r>
                        <a:rPr lang="he-IL" baseline="0" dirty="0" smtClean="0"/>
                        <a:t> היבטים אקטואליים ביצירה שנכתבה לאחר </a:t>
                      </a:r>
                      <a:r>
                        <a:rPr lang="he-IL" baseline="0" dirty="0" err="1" smtClean="0"/>
                        <a:t>מלחה"ע</a:t>
                      </a:r>
                      <a:r>
                        <a:rPr lang="he-IL" baseline="0" dirty="0" smtClean="0"/>
                        <a:t> השנייה.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469</Words>
  <Application>Microsoft Office PowerPoint</Application>
  <PresentationFormat>‫הצגה על המסך (4:3)</PresentationFormat>
  <Paragraphs>92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ספרות תשף</dc:title>
  <dc:creator>צור</dc:creator>
  <cp:lastModifiedBy>צור</cp:lastModifiedBy>
  <cp:revision>86</cp:revision>
  <dcterms:created xsi:type="dcterms:W3CDTF">2019-09-03T02:15:38Z</dcterms:created>
  <dcterms:modified xsi:type="dcterms:W3CDTF">2020-09-14T17:15:38Z</dcterms:modified>
</cp:coreProperties>
</file>